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"/>
  </p:notesMasterIdLst>
  <p:sldIdLst>
    <p:sldId id="257" r:id="rId2"/>
    <p:sldId id="272" r:id="rId3"/>
    <p:sldId id="283" r:id="rId4"/>
    <p:sldId id="284" r:id="rId5"/>
    <p:sldId id="258" r:id="rId6"/>
    <p:sldId id="285" r:id="rId7"/>
    <p:sldId id="287" r:id="rId8"/>
    <p:sldId id="288" r:id="rId9"/>
    <p:sldId id="290" r:id="rId10"/>
    <p:sldId id="293" r:id="rId11"/>
    <p:sldId id="291" r:id="rId12"/>
    <p:sldId id="289" r:id="rId13"/>
    <p:sldId id="292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53F"/>
    <a:srgbClr val="43CDD9"/>
    <a:srgbClr val="667181"/>
    <a:srgbClr val="BABABA"/>
    <a:srgbClr val="DBDBDB"/>
    <a:srgbClr val="85E0E7"/>
    <a:srgbClr val="515A6B"/>
    <a:srgbClr val="AFBBBD"/>
    <a:srgbClr val="8FA0A3"/>
    <a:srgbClr val="5F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2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88" y="652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12/02/2025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5886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2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724060" y="2859613"/>
            <a:ext cx="5841549" cy="11387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endParaRPr lang="en-GB" sz="1800" b="0" i="0" u="none" strike="noStrike" baseline="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r>
              <a:rPr lang="en-GB" sz="1800" b="0" i="0" u="none" strike="noStrike" baseline="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GB" sz="2800" b="1" i="0" u="none" strike="noStrike" baseline="0" dirty="0">
                <a:solidFill>
                  <a:srgbClr val="FFFFFF"/>
                </a:solidFill>
                <a:latin typeface="Georgia" panose="02040502050405020303" pitchFamily="18" charset="0"/>
              </a:rPr>
              <a:t>CONNECTTEL</a:t>
            </a:r>
            <a:r>
              <a:rPr lang="en-GB" sz="2800" dirty="0">
                <a:solidFill>
                  <a:srgbClr val="FFFFFF"/>
                </a:solidFill>
                <a:latin typeface="Georgia" panose="02040502050405020303" pitchFamily="18" charset="0"/>
              </a:rPr>
              <a:t> </a:t>
            </a:r>
            <a:r>
              <a:rPr lang="en-GB" sz="2800" b="1" i="0" u="none" strike="noStrike" baseline="0" dirty="0">
                <a:solidFill>
                  <a:srgbClr val="FFFFFF"/>
                </a:solidFill>
                <a:latin typeface="Georgia" panose="02040502050405020303" pitchFamily="18" charset="0"/>
              </a:rPr>
              <a:t>CUSTOMER</a:t>
            </a:r>
            <a:br>
              <a:rPr lang="en-GB" sz="2800" b="1" i="0" u="none" strike="noStrike" baseline="0" dirty="0">
                <a:solidFill>
                  <a:srgbClr val="FFFFFF"/>
                </a:solidFill>
                <a:latin typeface="Georgia" panose="02040502050405020303" pitchFamily="18" charset="0"/>
              </a:rPr>
            </a:br>
            <a:r>
              <a:rPr lang="en-GB" sz="2800" b="1" i="0" u="none" strike="noStrike" baseline="0" dirty="0">
                <a:solidFill>
                  <a:srgbClr val="FFFFFF"/>
                </a:solidFill>
                <a:latin typeface="Georgia" panose="02040502050405020303" pitchFamily="18" charset="0"/>
              </a:rPr>
              <a:t>      CHURN PREDICTION</a:t>
            </a:r>
            <a:endParaRPr lang="en-US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377807" y="5666766"/>
            <a:ext cx="441868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000" i="1" dirty="0">
                <a:solidFill>
                  <a:schemeClr val="bg1"/>
                </a:solidFill>
                <a:latin typeface="Brush Script MT" panose="03060802040406070304" pitchFamily="66" charset="0"/>
              </a:rPr>
              <a:t>Presented by </a:t>
            </a:r>
            <a:r>
              <a:rPr lang="en-US" sz="2000" b="1" dirty="0">
                <a:solidFill>
                  <a:schemeClr val="bg1"/>
                </a:solidFill>
                <a:latin typeface="Amasis MT Pro Black" panose="020F0502020204030204" pitchFamily="18" charset="0"/>
              </a:rPr>
              <a:t>James Ehiabhi</a:t>
            </a:r>
          </a:p>
        </p:txBody>
      </p:sp>
      <p:sp>
        <p:nvSpPr>
          <p:cNvPr id="2" name="Oval 1"/>
          <p:cNvSpPr/>
          <p:nvPr/>
        </p:nvSpPr>
        <p:spPr>
          <a:xfrm>
            <a:off x="11151022" y="66608"/>
            <a:ext cx="876722" cy="87672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46912" y="6086120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18E19D-9C6E-F0F7-316C-C0A578FFB190}"/>
              </a:ext>
            </a:extLst>
          </p:cNvPr>
          <p:cNvSpPr txBox="1"/>
          <p:nvPr/>
        </p:nvSpPr>
        <p:spPr>
          <a:xfrm>
            <a:off x="486721" y="1207626"/>
            <a:ext cx="4282984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The above features ranked in the order of importance are the most relevant features in the </a:t>
            </a:r>
            <a:r>
              <a:rPr lang="en-US" b="0" i="0" dirty="0" err="1">
                <a:effectLst/>
              </a:rPr>
              <a:t>dataframe</a:t>
            </a:r>
            <a:r>
              <a:rPr lang="en-US" b="0" i="0" dirty="0">
                <a:effectLst/>
              </a:rPr>
              <a:t> which determines the outcome of the target variable. In this context, there determine whether a </a:t>
            </a:r>
            <a:r>
              <a:rPr lang="en-US" b="0" i="0" dirty="0" err="1">
                <a:effectLst/>
              </a:rPr>
              <a:t>Connecttel</a:t>
            </a:r>
            <a:r>
              <a:rPr lang="en-US" b="0" i="0" dirty="0">
                <a:effectLst/>
              </a:rPr>
              <a:t> subscriber will churn or not.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aph of a number of blue bars&#10;&#10;Description automatically generated with medium confidence">
            <a:extLst>
              <a:ext uri="{FF2B5EF4-FFF2-40B4-BE49-F238E27FC236}">
                <a16:creationId xmlns:a16="http://schemas.microsoft.com/office/drawing/2014/main" id="{10DB4540-9307-3CB3-0464-3223D86712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38" y="1905560"/>
            <a:ext cx="5628018" cy="2814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228931-B8D9-FF2C-E689-31CBB03780BB}"/>
              </a:ext>
            </a:extLst>
          </p:cNvPr>
          <p:cNvSpPr txBox="1"/>
          <p:nvPr/>
        </p:nvSpPr>
        <p:spPr>
          <a:xfrm>
            <a:off x="544703" y="110655"/>
            <a:ext cx="3724217" cy="110783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i="0" dirty="0">
                <a:effectLst/>
                <a:latin typeface="+mj-lt"/>
                <a:ea typeface="+mj-ea"/>
                <a:cs typeface="+mj-cs"/>
              </a:rPr>
              <a:t>Feature Engineering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CB991A-C74D-A2D0-B5C4-98CD8A0A6E9C}"/>
              </a:ext>
            </a:extLst>
          </p:cNvPr>
          <p:cNvSpPr txBox="1"/>
          <p:nvPr/>
        </p:nvSpPr>
        <p:spPr>
          <a:xfrm>
            <a:off x="310234" y="4224928"/>
            <a:ext cx="46180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dirty="0">
                <a:latin typeface="Comic Sans MS" panose="030F0702030302020204" pitchFamily="66" charset="0"/>
              </a:rPr>
              <a:t>* Label Encoding - convert all categorical features in the dataset to numerical values.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dirty="0">
                <a:latin typeface="Comic Sans MS" panose="030F0702030302020204" pitchFamily="66" charset="0"/>
              </a:rPr>
              <a:t>Standardizing the features in the dataset – </a:t>
            </a:r>
            <a:r>
              <a:rPr lang="en-GB" sz="1200" b="1" dirty="0" err="1">
                <a:latin typeface="Comic Sans MS" panose="030F0702030302020204" pitchFamily="66" charset="0"/>
              </a:rPr>
              <a:t>MinMaxScaler</a:t>
            </a:r>
            <a:r>
              <a:rPr lang="en-GB" sz="1200" b="1" dirty="0">
                <a:latin typeface="Comic Sans MS" panose="030F0702030302020204" pitchFamily="66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66965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8F923FF-DD0C-4FD3-A1B4-68DFA511C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994335-32E7-0106-588C-1D206FD9AAED}"/>
              </a:ext>
            </a:extLst>
          </p:cNvPr>
          <p:cNvSpPr txBox="1"/>
          <p:nvPr/>
        </p:nvSpPr>
        <p:spPr>
          <a:xfrm>
            <a:off x="213360" y="867935"/>
            <a:ext cx="3724217" cy="110717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i="0" dirty="0">
                <a:effectLst/>
                <a:latin typeface="+mj-lt"/>
                <a:ea typeface="+mj-ea"/>
                <a:cs typeface="+mj-cs"/>
              </a:rPr>
              <a:t>Feature Engineering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graph with a blue square and numbers&#10;&#10;Description automatically generated">
            <a:extLst>
              <a:ext uri="{FF2B5EF4-FFF2-40B4-BE49-F238E27FC236}">
                <a16:creationId xmlns:a16="http://schemas.microsoft.com/office/drawing/2014/main" id="{82E613F1-158C-8342-33B8-517BC9923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654" y="379158"/>
            <a:ext cx="3634881" cy="2926079"/>
          </a:xfrm>
          <a:prstGeom prst="rect">
            <a:avLst/>
          </a:prstGeom>
        </p:spPr>
      </p:pic>
      <p:pic>
        <p:nvPicPr>
          <p:cNvPr id="9" name="Picture 8" descr="A graph with a blue square and white text&#10;&#10;Description automatically generated with medium confidence">
            <a:extLst>
              <a:ext uri="{FF2B5EF4-FFF2-40B4-BE49-F238E27FC236}">
                <a16:creationId xmlns:a16="http://schemas.microsoft.com/office/drawing/2014/main" id="{C6811BC5-2508-A59D-5BF6-F64EC17B1D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0" y="379158"/>
            <a:ext cx="3657600" cy="292608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1" y="4177748"/>
            <a:ext cx="370685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graph of a number of blue squares&#10;&#10;Description automatically generated with medium confidence">
            <a:extLst>
              <a:ext uri="{FF2B5EF4-FFF2-40B4-BE49-F238E27FC236}">
                <a16:creationId xmlns:a16="http://schemas.microsoft.com/office/drawing/2014/main" id="{7E3764C1-F7C1-FE3C-55EB-090CC6435E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151" y="3480301"/>
            <a:ext cx="3675888" cy="2812054"/>
          </a:xfrm>
          <a:prstGeom prst="rect">
            <a:avLst/>
          </a:prstGeom>
        </p:spPr>
      </p:pic>
      <p:pic>
        <p:nvPicPr>
          <p:cNvPr id="7" name="Picture 6" descr="A graph with blue squares and numbers&#10;&#10;Description automatically generated">
            <a:extLst>
              <a:ext uri="{FF2B5EF4-FFF2-40B4-BE49-F238E27FC236}">
                <a16:creationId xmlns:a16="http://schemas.microsoft.com/office/drawing/2014/main" id="{91ADACB9-2BE4-51FC-6854-5BB8280EA7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33" y="3425164"/>
            <a:ext cx="3675888" cy="29223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35D2A4-984E-2A16-21DA-B4C1C43415ED}"/>
              </a:ext>
            </a:extLst>
          </p:cNvPr>
          <p:cNvSpPr txBox="1"/>
          <p:nvPr/>
        </p:nvSpPr>
        <p:spPr>
          <a:xfrm>
            <a:off x="33472" y="5816137"/>
            <a:ext cx="46180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 </a:t>
            </a:r>
            <a:r>
              <a:rPr lang="en-GB" sz="1200" b="1" dirty="0">
                <a:latin typeface="Comic Sans MS" panose="030F0702030302020204" pitchFamily="66" charset="0"/>
              </a:rPr>
              <a:t>* Split the dataset into both training and test datasets.</a:t>
            </a:r>
            <a:br>
              <a:rPr lang="en-GB" sz="1200" b="1" dirty="0">
                <a:latin typeface="Comic Sans MS" panose="030F0702030302020204" pitchFamily="66" charset="0"/>
              </a:rPr>
            </a:br>
            <a:r>
              <a:rPr lang="en-GB" sz="1200" b="1" dirty="0">
                <a:latin typeface="Comic Sans MS" panose="030F0702030302020204" pitchFamily="66" charset="0"/>
              </a:rPr>
              <a:t>* Standardizing the features in the dataset – </a:t>
            </a:r>
            <a:r>
              <a:rPr lang="en-GB" sz="1200" b="1" dirty="0" err="1">
                <a:latin typeface="Comic Sans MS" panose="030F0702030302020204" pitchFamily="66" charset="0"/>
              </a:rPr>
              <a:t>MinMaxScaler</a:t>
            </a:r>
            <a:r>
              <a:rPr lang="en-GB" sz="1200" b="1" dirty="0">
                <a:latin typeface="Comic Sans MS" panose="030F0702030302020204" pitchFamily="66" charset="0"/>
              </a:rPr>
              <a:t>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F570245-E78D-60A4-B128-5713EE83E8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608" y="2823969"/>
            <a:ext cx="3577009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53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39E8235E-135E-4261-8F54-2B316E493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610728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D4ED8EC3-4D57-4620-93CE-4E6661F09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343079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3BCB34A-2F40-4F41-8488-A134C1C15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5" y="340424"/>
            <a:ext cx="4630139" cy="5265795"/>
          </a:xfrm>
          <a:custGeom>
            <a:avLst/>
            <a:gdLst>
              <a:gd name="connsiteX0" fmla="*/ 0 w 4630139"/>
              <a:gd name="connsiteY0" fmla="*/ 0 h 5265795"/>
              <a:gd name="connsiteX1" fmla="*/ 4630139 w 4630139"/>
              <a:gd name="connsiteY1" fmla="*/ 0 h 5265795"/>
              <a:gd name="connsiteX2" fmla="*/ 4630139 w 4630139"/>
              <a:gd name="connsiteY2" fmla="*/ 5265795 h 5265795"/>
              <a:gd name="connsiteX3" fmla="*/ 0 w 4630139"/>
              <a:gd name="connsiteY3" fmla="*/ 5265795 h 526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139" h="5265795">
                <a:moveTo>
                  <a:pt x="0" y="0"/>
                </a:moveTo>
                <a:lnTo>
                  <a:pt x="4630139" y="0"/>
                </a:lnTo>
                <a:lnTo>
                  <a:pt x="4630139" y="5265795"/>
                </a:lnTo>
                <a:lnTo>
                  <a:pt x="0" y="52657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78382DC-4207-465E-B379-1E16448A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1780" y="1071563"/>
            <a:ext cx="7290218" cy="5242298"/>
          </a:xfrm>
          <a:custGeom>
            <a:avLst/>
            <a:gdLst>
              <a:gd name="connsiteX0" fmla="*/ 0 w 7290218"/>
              <a:gd name="connsiteY0" fmla="*/ 0 h 5242298"/>
              <a:gd name="connsiteX1" fmla="*/ 7290218 w 7290218"/>
              <a:gd name="connsiteY1" fmla="*/ 0 h 5242298"/>
              <a:gd name="connsiteX2" fmla="*/ 7290218 w 7290218"/>
              <a:gd name="connsiteY2" fmla="*/ 5242298 h 5242298"/>
              <a:gd name="connsiteX3" fmla="*/ 0 w 7290218"/>
              <a:gd name="connsiteY3" fmla="*/ 5242298 h 52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0218" h="5242298">
                <a:moveTo>
                  <a:pt x="0" y="0"/>
                </a:moveTo>
                <a:lnTo>
                  <a:pt x="7290218" y="0"/>
                </a:lnTo>
                <a:lnTo>
                  <a:pt x="7290218" y="5242298"/>
                </a:lnTo>
                <a:lnTo>
                  <a:pt x="0" y="52422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F5F83E0-384E-C2DC-1CC2-FC43F67E3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244" y="2509492"/>
            <a:ext cx="6020730" cy="23781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014F14-7B62-EBDA-9AFC-0D805D52CF16}"/>
              </a:ext>
            </a:extLst>
          </p:cNvPr>
          <p:cNvSpPr txBox="1"/>
          <p:nvPr/>
        </p:nvSpPr>
        <p:spPr>
          <a:xfrm>
            <a:off x="237833" y="2394794"/>
            <a:ext cx="41479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effectLst/>
                <a:latin typeface="system-ui"/>
              </a:rPr>
              <a:t>Clearly the Logistic Regression Model achieved the best score with an accuracy score of 0.7968 (80%).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4F6E60-5671-F2BA-973A-24C18D2D1AEF}"/>
              </a:ext>
            </a:extLst>
          </p:cNvPr>
          <p:cNvSpPr txBox="1"/>
          <p:nvPr/>
        </p:nvSpPr>
        <p:spPr>
          <a:xfrm>
            <a:off x="592372" y="1071563"/>
            <a:ext cx="3916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system-ui"/>
              </a:rPr>
              <a:t>RESULT – Performance Model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7534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F810354F-550C-95B5-64A2-28C4422E7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336"/>
          <a:stretch/>
        </p:blipFill>
        <p:spPr>
          <a:xfrm>
            <a:off x="1550503" y="643467"/>
            <a:ext cx="8350597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480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/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1588" y="3059668"/>
            <a:ext cx="342882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 dirty="0">
                <a:solidFill>
                  <a:srgbClr val="FFFFFF"/>
                </a:solidFill>
                <a:latin typeface="+mj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erson is Solving a Problem Animated Clip Art, PowerPoint Animation ...">
            <a:extLst>
              <a:ext uri="{FF2B5EF4-FFF2-40B4-BE49-F238E27FC236}">
                <a16:creationId xmlns:a16="http://schemas.microsoft.com/office/drawing/2014/main" id="{4FF7AC7F-4F64-1290-FAAA-9E537C894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2959" y="953955"/>
            <a:ext cx="4768427" cy="4532445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0EC82D1B-153D-52CF-28B2-BA7BCB0CF2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479494"/>
            <a:ext cx="4248572" cy="5297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400" kern="1200" dirty="0">
                <a:solidFill>
                  <a:schemeClr val="tx1"/>
                </a:solidFill>
                <a:latin typeface="Amasis MT Pro Black" panose="02040A04050005020304" pitchFamily="18" charset="0"/>
              </a:rPr>
              <a:t>PROBLEM OVERVIEW</a:t>
            </a: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F5333682-7676-9891-369F-E3DC7673E4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400" y="1253067"/>
            <a:ext cx="6068907" cy="496856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500" dirty="0" err="1">
                <a:solidFill>
                  <a:srgbClr val="FF0000"/>
                </a:solidFill>
                <a:latin typeface="Comic Sans MS" panose="030F0702030302020204" pitchFamily="66" charset="0"/>
              </a:rPr>
              <a:t>ConnectTel</a:t>
            </a:r>
            <a:r>
              <a:rPr lang="en-US" sz="1500" dirty="0">
                <a:solidFill>
                  <a:srgbClr val="FF0000"/>
                </a:solidFill>
                <a:latin typeface="Comic Sans MS" panose="030F0702030302020204" pitchFamily="66" charset="0"/>
              </a:rPr>
              <a:t> Telecom Company </a:t>
            </a:r>
            <a:r>
              <a:rPr lang="en-US" sz="1500" dirty="0">
                <a:latin typeface="Comic Sans MS" panose="030F0702030302020204" pitchFamily="66" charset="0"/>
              </a:rPr>
              <a:t>faces the pressing need to address customer churn, which poses a significant threat to its business sustainability and growth.</a:t>
            </a:r>
          </a:p>
          <a:p>
            <a:pPr algn="l"/>
            <a:endParaRPr lang="en-US" sz="1500" dirty="0">
              <a:latin typeface="Comic Sans MS" panose="030F0702030302020204" pitchFamily="66" charset="0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500" dirty="0">
                <a:latin typeface="Comic Sans MS" panose="030F0702030302020204" pitchFamily="66" charset="0"/>
              </a:rPr>
              <a:t>The company's current customer retention strategies lack precision and effectiveness, resulting in the loss of valuable customers to competitors. </a:t>
            </a:r>
          </a:p>
          <a:p>
            <a:pPr algn="l"/>
            <a:endParaRPr lang="en-US" sz="1500" dirty="0">
              <a:latin typeface="Comic Sans MS" panose="030F0702030302020204" pitchFamily="66" charset="0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500" dirty="0">
                <a:latin typeface="Comic Sans MS" panose="030F0702030302020204" pitchFamily="66" charset="0"/>
              </a:rPr>
              <a:t>To overcome this challenge, </a:t>
            </a:r>
            <a:r>
              <a:rPr lang="en-US" sz="1500" dirty="0" err="1">
                <a:solidFill>
                  <a:srgbClr val="FF0000"/>
                </a:solidFill>
                <a:latin typeface="Comic Sans MS" panose="030F0702030302020204" pitchFamily="66" charset="0"/>
              </a:rPr>
              <a:t>ConnectTel</a:t>
            </a:r>
            <a:r>
              <a:rPr lang="en-US" sz="1500" dirty="0">
                <a:latin typeface="Comic Sans MS" panose="030F0702030302020204" pitchFamily="66" charset="0"/>
              </a:rPr>
              <a:t> aims to develop a robust customer churn prediction system for which you have been contacted to handle as a Data Scientist By leveraging advanced analytics and machine learning techniques on available customer data, the company seeks to accurately forecast customer churn and implement targeted retention initiatives. </a:t>
            </a:r>
          </a:p>
          <a:p>
            <a:pPr algn="l"/>
            <a:endParaRPr lang="en-US" sz="1500" dirty="0">
              <a:latin typeface="Comic Sans MS" panose="030F0702030302020204" pitchFamily="66" charset="0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500" dirty="0">
                <a:latin typeface="Comic Sans MS" panose="030F0702030302020204" pitchFamily="66" charset="0"/>
              </a:rPr>
              <a:t>This proactive approach will enable </a:t>
            </a:r>
            <a:r>
              <a:rPr lang="en-US" sz="1500" dirty="0" err="1">
                <a:solidFill>
                  <a:srgbClr val="FF0000"/>
                </a:solidFill>
                <a:latin typeface="Comic Sans MS" panose="030F0702030302020204" pitchFamily="66" charset="0"/>
              </a:rPr>
              <a:t>ConnectTel</a:t>
            </a:r>
            <a:r>
              <a:rPr lang="en-US" sz="1500" dirty="0">
                <a:latin typeface="Comic Sans MS" panose="030F0702030302020204" pitchFamily="66" charset="0"/>
              </a:rPr>
              <a:t> to reduce customer attrition, enhance customer loyalty, and maintain a competitive edge in the highly dynamic and competitive telecommunications industry</a:t>
            </a:r>
            <a:r>
              <a:rPr lang="en-US" sz="1400" dirty="0">
                <a:latin typeface="Comic Sans MS" panose="030F0702030302020204" pitchFamily="66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43197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C8B35D-CF12-39ED-7D13-ACD5D064F5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594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D89CC2-BA95-F6CB-0D27-F4BCF5A0D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467" y="1225973"/>
            <a:ext cx="5466080" cy="51609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Comic Sans MS" panose="030F0702030302020204" pitchFamily="66" charset="0"/>
              </a:rPr>
              <a:t>The objective is to build a predictive model that identifies customers at risk of leaving so that </a:t>
            </a:r>
            <a:r>
              <a:rPr lang="en-US" sz="1400" dirty="0" err="1">
                <a:solidFill>
                  <a:srgbClr val="FF0000"/>
                </a:solidFill>
                <a:latin typeface="Comic Sans MS" panose="030F0702030302020204" pitchFamily="66" charset="0"/>
              </a:rPr>
              <a:t>ConnectTel</a:t>
            </a:r>
            <a:r>
              <a:rPr lang="en-US" sz="1600" dirty="0">
                <a:latin typeface="Comic Sans MS" panose="030F0702030302020204" pitchFamily="66" charset="0"/>
              </a:rPr>
              <a:t> can take proactive measures to retain them.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900" dirty="0"/>
          </a:p>
          <a:p>
            <a:pPr algn="l"/>
            <a:r>
              <a:rPr lang="en-US" sz="900" b="1" dirty="0">
                <a:latin typeface="Amasis MT Pro Black" panose="02040A04050005020304" pitchFamily="18" charset="0"/>
                <a:ea typeface="+mj-ea"/>
                <a:cs typeface="+mj-cs"/>
              </a:rPr>
              <a:t>      </a:t>
            </a:r>
          </a:p>
          <a:p>
            <a:pPr algn="l"/>
            <a:r>
              <a:rPr lang="en-US" sz="1600" dirty="0">
                <a:latin typeface="Amasis MT Pro Black" panose="02040A04050005020304" pitchFamily="18" charset="0"/>
                <a:ea typeface="+mj-ea"/>
                <a:cs typeface="+mj-cs"/>
              </a:rPr>
              <a:t>How the Company Will Benefit from my solution:</a:t>
            </a:r>
            <a:endParaRPr lang="en-US" sz="1200" dirty="0">
              <a:latin typeface="Amasis MT Pro Black" panose="02040A04050005020304" pitchFamily="18" charset="0"/>
              <a:ea typeface="+mj-ea"/>
              <a:cs typeface="+mj-cs"/>
            </a:endParaRPr>
          </a:p>
          <a:p>
            <a:pPr marL="457200" indent="-342900" algn="l">
              <a:buFont typeface="+mj-lt"/>
              <a:buAutoNum type="arabicPeriod"/>
            </a:pPr>
            <a:r>
              <a:rPr lang="en-US" sz="1400" dirty="0">
                <a:latin typeface="Comic Sans MS" panose="030F0702030302020204" pitchFamily="66" charset="0"/>
              </a:rPr>
              <a:t>Proactive Retention: By predicting which customers are likely to churn, </a:t>
            </a:r>
            <a:r>
              <a:rPr lang="en-US" sz="1400" dirty="0" err="1">
                <a:solidFill>
                  <a:srgbClr val="FF0000"/>
                </a:solidFill>
                <a:latin typeface="Comic Sans MS" panose="030F0702030302020204" pitchFamily="66" charset="0"/>
              </a:rPr>
              <a:t>ConnectTel</a:t>
            </a:r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 </a:t>
            </a:r>
            <a:r>
              <a:rPr lang="en-US" sz="1400" dirty="0">
                <a:latin typeface="Comic Sans MS" panose="030F0702030302020204" pitchFamily="66" charset="0"/>
              </a:rPr>
              <a:t>can implement targeted retention strategies.</a:t>
            </a:r>
          </a:p>
          <a:p>
            <a:pPr marL="457200" indent="-342900" algn="l">
              <a:buFont typeface="+mj-lt"/>
              <a:buAutoNum type="arabicPeriod"/>
            </a:pPr>
            <a:r>
              <a:rPr lang="en-US" sz="1400" dirty="0">
                <a:latin typeface="Comic Sans MS" panose="030F0702030302020204" pitchFamily="66" charset="0"/>
              </a:rPr>
              <a:t>Cost Efficiency: Reducing churn can lower the cost associated with acquiring new customers and enhance revenue stability.</a:t>
            </a:r>
          </a:p>
          <a:p>
            <a:pPr marL="457200" indent="-342900" algn="l">
              <a:buFont typeface="+mj-lt"/>
              <a:buAutoNum type="arabicPeriod"/>
            </a:pPr>
            <a:r>
              <a:rPr lang="en-US" sz="1400" dirty="0">
                <a:latin typeface="Comic Sans MS" panose="030F0702030302020204" pitchFamily="66" charset="0"/>
              </a:rPr>
              <a:t>Enhanced Customer Experience: Tailored interventions based on predictive insights can improve customer satisfaction and loyalty.</a:t>
            </a:r>
          </a:p>
          <a:p>
            <a:pPr marL="457200" indent="-342900" algn="l">
              <a:buFont typeface="+mj-lt"/>
              <a:buAutoNum type="arabicPeriod"/>
            </a:pPr>
            <a:r>
              <a:rPr lang="en-US" sz="1400" dirty="0">
                <a:latin typeface="Comic Sans MS" panose="030F0702030302020204" pitchFamily="66" charset="0"/>
              </a:rPr>
              <a:t>Competitive Edge: Effective churn management can strengthen </a:t>
            </a:r>
            <a:r>
              <a:rPr lang="en-US" sz="1400" dirty="0" err="1">
                <a:solidFill>
                  <a:srgbClr val="FF0000"/>
                </a:solidFill>
                <a:latin typeface="Comic Sans MS" panose="030F0702030302020204" pitchFamily="66" charset="0"/>
              </a:rPr>
              <a:t>ConnectTel’s</a:t>
            </a:r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 </a:t>
            </a:r>
            <a:r>
              <a:rPr lang="en-US" sz="1400" dirty="0">
                <a:latin typeface="Comic Sans MS" panose="030F0702030302020204" pitchFamily="66" charset="0"/>
              </a:rPr>
              <a:t>competitive position in the telecom market.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900" dirty="0"/>
          </a:p>
        </p:txBody>
      </p:sp>
      <p:sp>
        <p:nvSpPr>
          <p:cNvPr id="14" name="Title 22">
            <a:extLst>
              <a:ext uri="{FF2B5EF4-FFF2-40B4-BE49-F238E27FC236}">
                <a16:creationId xmlns:a16="http://schemas.microsoft.com/office/drawing/2014/main" id="{81A5452D-8224-D72B-858F-E81C32E19F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1372" y="138783"/>
            <a:ext cx="2228050" cy="5297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400" kern="1200" dirty="0">
                <a:solidFill>
                  <a:schemeClr val="tx1"/>
                </a:solidFill>
                <a:latin typeface="Amasis MT Pro Black" panose="02040A04050005020304" pitchFamily="18" charset="0"/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17921461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5C35A4-D63F-A50B-C5BD-253EA8377A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36"/>
          <a:stretch/>
        </p:blipFill>
        <p:spPr bwMode="auto">
          <a:xfrm>
            <a:off x="1" y="10"/>
            <a:ext cx="8812106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4625A1-DD2A-5AB4-FB41-5A43DF563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1610" y="948267"/>
            <a:ext cx="4657341" cy="5811520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Comic Sans MS" panose="030F0702030302020204" pitchFamily="66" charset="0"/>
              </a:rPr>
              <a:t>Import Relevant Python Libraries.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 dirty="0">
              <a:latin typeface="Comic Sans MS" panose="030F0702030302020204" pitchFamily="66" charset="0"/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Comic Sans MS" panose="030F0702030302020204" pitchFamily="66" charset="0"/>
              </a:rPr>
              <a:t>Data Loading, Cleaning, and Preparation.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 dirty="0">
              <a:latin typeface="Comic Sans MS" panose="030F0702030302020204" pitchFamily="66" charset="0"/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Comic Sans MS" panose="030F0702030302020204" pitchFamily="66" charset="0"/>
              </a:rPr>
              <a:t>Final Cleaned Data for EDA.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 dirty="0">
              <a:latin typeface="Comic Sans MS" panose="030F0702030302020204" pitchFamily="66" charset="0"/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Comic Sans MS" panose="030F0702030302020204" pitchFamily="66" charset="0"/>
              </a:rPr>
              <a:t>Exploratory Data Analysis (EDA).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 dirty="0">
              <a:latin typeface="Comic Sans MS" panose="030F0702030302020204" pitchFamily="66" charset="0"/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Comic Sans MS" panose="030F0702030302020204" pitchFamily="66" charset="0"/>
              </a:rPr>
              <a:t>Feature Engineering.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 dirty="0">
              <a:latin typeface="Comic Sans MS" panose="030F0702030302020204" pitchFamily="66" charset="0"/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Comic Sans MS" panose="030F0702030302020204" pitchFamily="66" charset="0"/>
              </a:rPr>
              <a:t>Model selection, training, and validation.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 dirty="0">
              <a:latin typeface="Comic Sans MS" panose="030F0702030302020204" pitchFamily="66" charset="0"/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Comic Sans MS" panose="030F0702030302020204" pitchFamily="66" charset="0"/>
              </a:rPr>
              <a:t>Model Evaluation.</a:t>
            </a:r>
          </a:p>
        </p:txBody>
      </p:sp>
      <p:sp>
        <p:nvSpPr>
          <p:cNvPr id="6" name="Title 22">
            <a:extLst>
              <a:ext uri="{FF2B5EF4-FFF2-40B4-BE49-F238E27FC236}">
                <a16:creationId xmlns:a16="http://schemas.microsoft.com/office/drawing/2014/main" id="{A3423910-930D-8ECC-E666-051CBA7C31B5}"/>
              </a:ext>
            </a:extLst>
          </p:cNvPr>
          <p:cNvSpPr txBox="1">
            <a:spLocks/>
          </p:cNvSpPr>
          <p:nvPr/>
        </p:nvSpPr>
        <p:spPr>
          <a:xfrm>
            <a:off x="783325" y="164612"/>
            <a:ext cx="4248572" cy="529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Amasis MT Pro Black" panose="02040A04050005020304" pitchFamily="18" charset="0"/>
              </a:rPr>
              <a:t>PROJECT GUIDE</a:t>
            </a:r>
          </a:p>
        </p:txBody>
      </p:sp>
    </p:spTree>
    <p:extLst>
      <p:ext uri="{BB962C8B-B14F-4D97-AF65-F5344CB8AC3E}">
        <p14:creationId xmlns:p14="http://schemas.microsoft.com/office/powerpoint/2010/main" val="2081308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3556045" y="165381"/>
            <a:ext cx="5079917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CLEANING FOR EDA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158788" y="943565"/>
            <a:ext cx="4579123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b="1" dirty="0">
                <a:solidFill>
                  <a:srgbClr val="C00000"/>
                </a:solidFill>
                <a:latin typeface="Comic Sans MS" panose="030F0702030302020204" pitchFamily="66" charset="0"/>
              </a:rPr>
              <a:t>Data </a:t>
            </a:r>
            <a:r>
              <a:rPr lang="en-GB" sz="1400" b="1" dirty="0" err="1">
                <a:solidFill>
                  <a:srgbClr val="C00000"/>
                </a:solidFill>
                <a:latin typeface="Comic Sans MS" panose="030F0702030302020204" pitchFamily="66" charset="0"/>
              </a:rPr>
              <a:t>verfication</a:t>
            </a:r>
            <a:r>
              <a:rPr lang="en-GB" sz="1400" b="1" dirty="0">
                <a:solidFill>
                  <a:srgbClr val="C00000"/>
                </a:solidFill>
                <a:latin typeface="Comic Sans MS" panose="030F0702030302020204" pitchFamily="66" charset="0"/>
              </a:rPr>
              <a:t> </a:t>
            </a:r>
            <a:r>
              <a:rPr lang="en-GB" sz="1400" dirty="0">
                <a:latin typeface="Comic Sans MS" panose="030F0702030302020204" pitchFamily="66" charset="0"/>
              </a:rPr>
              <a:t>- Data type, number of features and rows, missing data</a:t>
            </a:r>
            <a:br>
              <a:rPr lang="en-GB" sz="1400" dirty="0"/>
            </a:br>
            <a:br>
              <a:rPr lang="en-US" sz="1400" dirty="0"/>
            </a:br>
            <a:r>
              <a:rPr lang="en-US" sz="1400" dirty="0"/>
              <a:t>1. </a:t>
            </a:r>
            <a:r>
              <a:rPr lang="en-US" sz="1400" dirty="0">
                <a:latin typeface="Comic Sans MS" panose="030F0702030302020204" pitchFamily="66" charset="0"/>
              </a:rPr>
              <a:t>Dropped irrelevant column like Customer ID. growth.</a:t>
            </a:r>
          </a:p>
          <a:p>
            <a:br>
              <a:rPr lang="en-US" sz="1400" dirty="0">
                <a:latin typeface="Comic Sans MS" panose="030F0702030302020204" pitchFamily="66" charset="0"/>
              </a:rPr>
            </a:br>
            <a:r>
              <a:rPr lang="en-US" sz="1400" dirty="0">
                <a:latin typeface="Comic Sans MS" panose="030F0702030302020204" pitchFamily="66" charset="0"/>
              </a:rPr>
              <a:t>2. </a:t>
            </a:r>
            <a:r>
              <a:rPr lang="en-GB" sz="1400" dirty="0">
                <a:latin typeface="Comic Sans MS" panose="030F0702030302020204" pitchFamily="66" charset="0"/>
              </a:rPr>
              <a:t>Replace the missing values in the </a:t>
            </a:r>
            <a:r>
              <a:rPr lang="en-GB" sz="1400" dirty="0" err="1">
                <a:latin typeface="Comic Sans MS" panose="030F0702030302020204" pitchFamily="66" charset="0"/>
              </a:rPr>
              <a:t>TotalCharges</a:t>
            </a:r>
            <a:r>
              <a:rPr lang="en-GB" sz="1400" dirty="0">
                <a:latin typeface="Comic Sans MS" panose="030F0702030302020204" pitchFamily="66" charset="0"/>
              </a:rPr>
              <a:t> column with the mean of the existing values.</a:t>
            </a:r>
            <a:endParaRPr lang="en-US" sz="1400" dirty="0">
              <a:latin typeface="Comic Sans MS" panose="030F0702030302020204" pitchFamily="66" charset="0"/>
            </a:endParaRP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3" name="Picture 2" descr="A graph with a red square&#10;&#10;Description automatically generated with medium confidence">
            <a:extLst>
              <a:ext uri="{FF2B5EF4-FFF2-40B4-BE49-F238E27FC236}">
                <a16:creationId xmlns:a16="http://schemas.microsoft.com/office/drawing/2014/main" id="{E6E29590-B73C-F0E0-105C-B489E2B39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912" y="887023"/>
            <a:ext cx="7017878" cy="59019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6301F7-AC8B-BCF2-4084-E0425BD6B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60" y="3000546"/>
            <a:ext cx="3502778" cy="366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16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496E8-4893-01F9-BC90-0B604C827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>
            <a:extLst>
              <a:ext uri="{FF2B5EF4-FFF2-40B4-BE49-F238E27FC236}">
                <a16:creationId xmlns:a16="http://schemas.microsoft.com/office/drawing/2014/main" id="{DDE6744F-C3F2-75A3-87FA-6083C46BA36C}"/>
              </a:ext>
            </a:extLst>
          </p:cNvPr>
          <p:cNvSpPr txBox="1"/>
          <p:nvPr/>
        </p:nvSpPr>
        <p:spPr>
          <a:xfrm>
            <a:off x="3654626" y="165381"/>
            <a:ext cx="538782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200" b="1" i="0" dirty="0">
                <a:effectLst/>
                <a:latin typeface="system-ui"/>
              </a:rPr>
              <a:t>Exploratory Data Analysis (EDA)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6A1C9BE8-F401-79F2-A0DA-B89D68F4470E}"/>
              </a:ext>
            </a:extLst>
          </p:cNvPr>
          <p:cNvSpPr/>
          <p:nvPr/>
        </p:nvSpPr>
        <p:spPr>
          <a:xfrm>
            <a:off x="1052276" y="854232"/>
            <a:ext cx="10087447" cy="2638359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D3099135-6CC4-730D-6FD3-ED5D08E699D8}"/>
              </a:ext>
            </a:extLst>
          </p:cNvPr>
          <p:cNvSpPr/>
          <p:nvPr/>
        </p:nvSpPr>
        <p:spPr>
          <a:xfrm>
            <a:off x="4532029" y="3657600"/>
            <a:ext cx="3127944" cy="2857499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1C3EF7BA-3691-71E9-B1A9-85811D2EB0C2}"/>
              </a:ext>
            </a:extLst>
          </p:cNvPr>
          <p:cNvSpPr/>
          <p:nvPr/>
        </p:nvSpPr>
        <p:spPr>
          <a:xfrm>
            <a:off x="8011780" y="3657600"/>
            <a:ext cx="3127944" cy="2857499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A5FC6D6-0208-BADB-1A19-774707D3B1C3}"/>
              </a:ext>
            </a:extLst>
          </p:cNvPr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>
              <a:extLst>
                <a:ext uri="{FF2B5EF4-FFF2-40B4-BE49-F238E27FC236}">
                  <a16:creationId xmlns:a16="http://schemas.microsoft.com/office/drawing/2014/main" id="{F09B4F6E-CD13-FB88-2070-067E2C5280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">
              <a:extLst>
                <a:ext uri="{FF2B5EF4-FFF2-40B4-BE49-F238E27FC236}">
                  <a16:creationId xmlns:a16="http://schemas.microsoft.com/office/drawing/2014/main" id="{341FAC32-241B-4744-8E9E-95E7589D46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7">
              <a:extLst>
                <a:ext uri="{FF2B5EF4-FFF2-40B4-BE49-F238E27FC236}">
                  <a16:creationId xmlns:a16="http://schemas.microsoft.com/office/drawing/2014/main" id="{E320F50C-38AB-9F55-3F1B-A0A5A29A2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0" name="Freeform 19">
            <a:extLst>
              <a:ext uri="{FF2B5EF4-FFF2-40B4-BE49-F238E27FC236}">
                <a16:creationId xmlns:a16="http://schemas.microsoft.com/office/drawing/2014/main" id="{C8F48A5F-4927-C18A-4B39-B5BBEBD5A54F}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64BC5A-60CE-44BA-1569-E0DE19A9E1E1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5" name="Picture 4" descr="A graph of a graph">
            <a:extLst>
              <a:ext uri="{FF2B5EF4-FFF2-40B4-BE49-F238E27FC236}">
                <a16:creationId xmlns:a16="http://schemas.microsoft.com/office/drawing/2014/main" id="{7B35DA72-AB98-6606-6911-7AE122592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854232"/>
            <a:ext cx="10225323" cy="3004753"/>
          </a:xfrm>
          <a:prstGeom prst="rect">
            <a:avLst/>
          </a:prstGeom>
        </p:spPr>
      </p:pic>
      <p:pic>
        <p:nvPicPr>
          <p:cNvPr id="7" name="Picture 6" descr="A blue rectangular object with white text">
            <a:extLst>
              <a:ext uri="{FF2B5EF4-FFF2-40B4-BE49-F238E27FC236}">
                <a16:creationId xmlns:a16="http://schemas.microsoft.com/office/drawing/2014/main" id="{F4CC2873-33BE-6D3F-B0FD-07CD09D41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473" y="3876740"/>
            <a:ext cx="3190618" cy="2857498"/>
          </a:xfrm>
          <a:prstGeom prst="rect">
            <a:avLst/>
          </a:prstGeom>
        </p:spPr>
      </p:pic>
      <p:pic>
        <p:nvPicPr>
          <p:cNvPr id="9" name="Picture 8" descr="A blue rectangular object with white lines">
            <a:extLst>
              <a:ext uri="{FF2B5EF4-FFF2-40B4-BE49-F238E27FC236}">
                <a16:creationId xmlns:a16="http://schemas.microsoft.com/office/drawing/2014/main" id="{C0826834-1225-B435-7D81-AB0396201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535" y="3858985"/>
            <a:ext cx="3457996" cy="2875253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67109E3-76EE-8624-20AE-54FCCBF5B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348471"/>
              </p:ext>
            </p:extLst>
          </p:nvPr>
        </p:nvGraphicFramePr>
        <p:xfrm>
          <a:off x="1299078" y="3958720"/>
          <a:ext cx="2898675" cy="1531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1573">
                  <a:extLst>
                    <a:ext uri="{9D8B030D-6E8A-4147-A177-3AD203B41FA5}">
                      <a16:colId xmlns:a16="http://schemas.microsoft.com/office/drawing/2014/main" val="2668191700"/>
                    </a:ext>
                  </a:extLst>
                </a:gridCol>
                <a:gridCol w="1254701">
                  <a:extLst>
                    <a:ext uri="{9D8B030D-6E8A-4147-A177-3AD203B41FA5}">
                      <a16:colId xmlns:a16="http://schemas.microsoft.com/office/drawing/2014/main" val="1275884259"/>
                    </a:ext>
                  </a:extLst>
                </a:gridCol>
                <a:gridCol w="792401">
                  <a:extLst>
                    <a:ext uri="{9D8B030D-6E8A-4147-A177-3AD203B41FA5}">
                      <a16:colId xmlns:a16="http://schemas.microsoft.com/office/drawing/2014/main" val="503230908"/>
                    </a:ext>
                  </a:extLst>
                </a:gridCol>
              </a:tblGrid>
              <a:tr h="434479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b="0" dirty="0" err="1">
                          <a:latin typeface="Amasis MT Pro Black" panose="02040A04050005020304" pitchFamily="18" charset="0"/>
                        </a:rPr>
                        <a:t>MonthlyCharge</a:t>
                      </a:r>
                      <a:endParaRPr lang="en-GB" sz="1050" b="0" dirty="0">
                        <a:latin typeface="Amasis MT Pro Black" panose="02040A040500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050" b="0" kern="1200" dirty="0">
                          <a:solidFill>
                            <a:schemeClr val="lt1"/>
                          </a:solidFill>
                          <a:latin typeface="Amasis MT Pro Black" panose="02040A04050005020304" pitchFamily="18" charset="0"/>
                          <a:ea typeface="+mn-ea"/>
                          <a:cs typeface="+mn-cs"/>
                        </a:rPr>
                        <a:t>Tenure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556003"/>
                  </a:ext>
                </a:extLst>
              </a:tr>
              <a:tr h="34758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050" b="0" kern="1200" dirty="0">
                          <a:solidFill>
                            <a:schemeClr val="tx1"/>
                          </a:solidFill>
                          <a:latin typeface="Amasis MT Pro Black" panose="02040A04050005020304" pitchFamily="18" charset="0"/>
                          <a:ea typeface="+mn-ea"/>
                          <a:cs typeface="+mn-cs"/>
                        </a:rP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310922"/>
                  </a:ext>
                </a:extLst>
              </a:tr>
              <a:tr h="34758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050" b="0" kern="1200" dirty="0">
                          <a:solidFill>
                            <a:schemeClr val="tx1"/>
                          </a:solidFill>
                          <a:latin typeface="Amasis MT Pro Black" panose="02040A04050005020304" pitchFamily="18" charset="0"/>
                          <a:ea typeface="+mn-ea"/>
                          <a:cs typeface="+mn-cs"/>
                        </a:rPr>
                        <a:t>N-25%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220439"/>
                  </a:ext>
                </a:extLst>
              </a:tr>
              <a:tr h="34758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050" b="0" kern="1200" dirty="0">
                          <a:solidFill>
                            <a:schemeClr val="tx1"/>
                          </a:solidFill>
                          <a:latin typeface="Amasis MT Pro Black" panose="02040A04050005020304" pitchFamily="18" charset="0"/>
                          <a:ea typeface="+mn-ea"/>
                          <a:cs typeface="+mn-cs"/>
                        </a:rPr>
                        <a:t>N-75%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361607"/>
                  </a:ext>
                </a:extLst>
              </a:tr>
            </a:tbl>
          </a:graphicData>
        </a:graphic>
      </p:graphicFrame>
      <p:sp>
        <p:nvSpPr>
          <p:cNvPr id="12" name="Title 11">
            <a:extLst>
              <a:ext uri="{FF2B5EF4-FFF2-40B4-BE49-F238E27FC236}">
                <a16:creationId xmlns:a16="http://schemas.microsoft.com/office/drawing/2014/main" id="{AB8BD5AB-C165-BBDF-DA47-3D9CB8D93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078" y="6235314"/>
            <a:ext cx="1671145" cy="157397"/>
          </a:xfrm>
        </p:spPr>
        <p:txBody>
          <a:bodyPr>
            <a:normAutofit fontScale="90000"/>
          </a:bodyPr>
          <a:lstStyle/>
          <a:p>
            <a:r>
              <a:rPr lang="en-GB" sz="1100" b="1" dirty="0">
                <a:latin typeface="Comic Sans MS" panose="030F0702030302020204" pitchFamily="66" charset="0"/>
              </a:rPr>
              <a:t>* Numerical Features</a:t>
            </a:r>
            <a:br>
              <a:rPr lang="en-GB" sz="1100" dirty="0"/>
            </a:br>
            <a:br>
              <a:rPr lang="en-GB" sz="1100" dirty="0"/>
            </a:br>
            <a:br>
              <a:rPr lang="en-GB" sz="1100" dirty="0"/>
            </a:br>
            <a:br>
              <a:rPr lang="en-GB" sz="1100" dirty="0"/>
            </a:b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34924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1F06D-7E43-A1B4-F491-92BBAD9E4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>
            <a:extLst>
              <a:ext uri="{FF2B5EF4-FFF2-40B4-BE49-F238E27FC236}">
                <a16:creationId xmlns:a16="http://schemas.microsoft.com/office/drawing/2014/main" id="{4C4C6667-6950-F139-B185-7883E0F9AB86}"/>
              </a:ext>
            </a:extLst>
          </p:cNvPr>
          <p:cNvSpPr txBox="1"/>
          <p:nvPr/>
        </p:nvSpPr>
        <p:spPr>
          <a:xfrm>
            <a:off x="3654626" y="165381"/>
            <a:ext cx="538782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3200" b="1" i="0" dirty="0">
                <a:effectLst/>
                <a:latin typeface="system-ui"/>
              </a:rPr>
              <a:t>Exploratory Data Analysis (EDA)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EE933C2-B63D-9BC0-27C6-7F82C7255320}"/>
              </a:ext>
            </a:extLst>
          </p:cNvPr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>
              <a:extLst>
                <a:ext uri="{FF2B5EF4-FFF2-40B4-BE49-F238E27FC236}">
                  <a16:creationId xmlns:a16="http://schemas.microsoft.com/office/drawing/2014/main" id="{813D224A-9F33-99AD-D66F-20D87900F8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">
              <a:extLst>
                <a:ext uri="{FF2B5EF4-FFF2-40B4-BE49-F238E27FC236}">
                  <a16:creationId xmlns:a16="http://schemas.microsoft.com/office/drawing/2014/main" id="{A35431FF-F752-E4AC-CFFA-B0F3EA325E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7">
              <a:extLst>
                <a:ext uri="{FF2B5EF4-FFF2-40B4-BE49-F238E27FC236}">
                  <a16:creationId xmlns:a16="http://schemas.microsoft.com/office/drawing/2014/main" id="{D0F2D292-4CEB-B9D3-C815-ECCAF1E80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0" name="Freeform 19">
            <a:extLst>
              <a:ext uri="{FF2B5EF4-FFF2-40B4-BE49-F238E27FC236}">
                <a16:creationId xmlns:a16="http://schemas.microsoft.com/office/drawing/2014/main" id="{50D72B34-4020-C775-C5F9-60BA57C0F48C}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C851D6-D777-1CEE-C243-2C112A3429DF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520EBDB-9DE7-35E0-A436-EEFF2B025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1546" y="6556369"/>
            <a:ext cx="1671145" cy="157397"/>
          </a:xfrm>
        </p:spPr>
        <p:txBody>
          <a:bodyPr>
            <a:normAutofit fontScale="90000"/>
          </a:bodyPr>
          <a:lstStyle/>
          <a:p>
            <a:r>
              <a:rPr lang="en-GB" sz="1100" b="1" dirty="0">
                <a:latin typeface="Comic Sans MS" panose="030F0702030302020204" pitchFamily="66" charset="0"/>
              </a:rPr>
              <a:t>* Numerical Features</a:t>
            </a:r>
            <a:br>
              <a:rPr lang="en-GB" sz="1100" dirty="0"/>
            </a:br>
            <a:br>
              <a:rPr lang="en-GB" sz="1100" dirty="0"/>
            </a:br>
            <a:br>
              <a:rPr lang="en-GB" sz="1100" dirty="0"/>
            </a:br>
            <a:br>
              <a:rPr lang="en-GB" sz="1100" dirty="0"/>
            </a:br>
            <a:endParaRPr lang="en-GB" sz="1100" dirty="0"/>
          </a:p>
        </p:txBody>
      </p:sp>
      <p:pic>
        <p:nvPicPr>
          <p:cNvPr id="3" name="Picture 2" descr="A blue and orange circle with text">
            <a:extLst>
              <a:ext uri="{FF2B5EF4-FFF2-40B4-BE49-F238E27FC236}">
                <a16:creationId xmlns:a16="http://schemas.microsoft.com/office/drawing/2014/main" id="{49F3DDAE-10A9-5B68-6573-522239656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24"/>
          <a:stretch/>
        </p:blipFill>
        <p:spPr>
          <a:xfrm>
            <a:off x="4862441" y="4289859"/>
            <a:ext cx="2745762" cy="2568141"/>
          </a:xfrm>
          <a:prstGeom prst="rect">
            <a:avLst/>
          </a:prstGeom>
        </p:spPr>
      </p:pic>
      <p:pic>
        <p:nvPicPr>
          <p:cNvPr id="6" name="Picture 5" descr="A blue and orange pie chart">
            <a:extLst>
              <a:ext uri="{FF2B5EF4-FFF2-40B4-BE49-F238E27FC236}">
                <a16:creationId xmlns:a16="http://schemas.microsoft.com/office/drawing/2014/main" id="{5F623454-AFFF-17F7-8869-7D19AAB54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36" b="6575"/>
          <a:stretch/>
        </p:blipFill>
        <p:spPr>
          <a:xfrm>
            <a:off x="8332560" y="4325164"/>
            <a:ext cx="2835702" cy="2463793"/>
          </a:xfrm>
          <a:prstGeom prst="rect">
            <a:avLst/>
          </a:prstGeom>
        </p:spPr>
      </p:pic>
      <p:pic>
        <p:nvPicPr>
          <p:cNvPr id="18" name="Picture 17" descr="A number of numbers and lines">
            <a:extLst>
              <a:ext uri="{FF2B5EF4-FFF2-40B4-BE49-F238E27FC236}">
                <a16:creationId xmlns:a16="http://schemas.microsoft.com/office/drawing/2014/main" id="{1F2D4120-FA0D-9DC7-EB38-6830CC5DC9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780" y="957039"/>
            <a:ext cx="1137219" cy="997886"/>
          </a:xfrm>
          <a:prstGeom prst="rect">
            <a:avLst/>
          </a:prstGeom>
        </p:spPr>
      </p:pic>
      <p:pic>
        <p:nvPicPr>
          <p:cNvPr id="20" name="Picture 19" descr="A group of blue bars">
            <a:extLst>
              <a:ext uri="{FF2B5EF4-FFF2-40B4-BE49-F238E27FC236}">
                <a16:creationId xmlns:a16="http://schemas.microsoft.com/office/drawing/2014/main" id="{958F299F-1844-96AE-2FA5-1FC9F5681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92" y="657824"/>
            <a:ext cx="9552956" cy="351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356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85F306A7-568E-5AA9-19DD-4D00CEF88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7" t="9564" r="9363" b="1257"/>
          <a:stretch/>
        </p:blipFill>
        <p:spPr>
          <a:xfrm>
            <a:off x="357809" y="682488"/>
            <a:ext cx="11012557" cy="6115878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4B5ECA1B-0BEA-0C8B-34B7-EA1AB1C10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957" y="5512906"/>
            <a:ext cx="2272748" cy="410817"/>
          </a:xfrm>
        </p:spPr>
        <p:txBody>
          <a:bodyPr>
            <a:normAutofit/>
          </a:bodyPr>
          <a:lstStyle/>
          <a:p>
            <a:r>
              <a:rPr lang="en-GB" sz="1100" b="1" dirty="0"/>
              <a:t>categorical features and churn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1FE69-A6AB-E10E-9962-716A304EE6F2}"/>
              </a:ext>
            </a:extLst>
          </p:cNvPr>
          <p:cNvSpPr txBox="1"/>
          <p:nvPr/>
        </p:nvSpPr>
        <p:spPr>
          <a:xfrm>
            <a:off x="1339004" y="15902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effectLst/>
                <a:latin typeface="system-ui"/>
              </a:rPr>
              <a:t>Key insights (EDA)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1929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showing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AAB37941-9805-D283-5747-EA090F098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574" y="451044"/>
            <a:ext cx="3976742" cy="3193303"/>
          </a:xfrm>
          <a:prstGeom prst="rect">
            <a:avLst/>
          </a:prstGeom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BC0F8B1-F985-469B-8332-13DBC7665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1791963" y="451044"/>
            <a:ext cx="2308583" cy="2741196"/>
          </a:xfrm>
          <a:custGeom>
            <a:avLst/>
            <a:gdLst>
              <a:gd name="connsiteX0" fmla="*/ 2308583 w 2308583"/>
              <a:gd name="connsiteY0" fmla="*/ 2741196 h 2741196"/>
              <a:gd name="connsiteX1" fmla="*/ 462 w 2308583"/>
              <a:gd name="connsiteY1" fmla="*/ 2741196 h 2741196"/>
              <a:gd name="connsiteX2" fmla="*/ 0 w 2308583"/>
              <a:gd name="connsiteY2" fmla="*/ 2469337 h 2741196"/>
              <a:gd name="connsiteX3" fmla="*/ 2022607 w 2308583"/>
              <a:gd name="connsiteY3" fmla="*/ 2470269 h 2741196"/>
              <a:gd name="connsiteX4" fmla="*/ 2022607 w 2308583"/>
              <a:gd name="connsiteY4" fmla="*/ 0 h 2741196"/>
              <a:gd name="connsiteX5" fmla="*/ 2308583 w 2308583"/>
              <a:gd name="connsiteY5" fmla="*/ 0 h 274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2741196">
                <a:moveTo>
                  <a:pt x="2308583" y="2741196"/>
                </a:moveTo>
                <a:lnTo>
                  <a:pt x="462" y="2741196"/>
                </a:lnTo>
                <a:cubicBezTo>
                  <a:pt x="-462" y="2647366"/>
                  <a:pt x="923" y="2563167"/>
                  <a:pt x="0" y="2469337"/>
                </a:cubicBezTo>
                <a:lnTo>
                  <a:pt x="2022607" y="2470269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pic>
        <p:nvPicPr>
          <p:cNvPr id="11" name="Picture 10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3043DD57-07CE-6E57-FCF7-D2CEBA80A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776" y="3784535"/>
            <a:ext cx="4293195" cy="2568103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9D15953-1642-4DD6-AD9E-01AA19247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9466977" y="434000"/>
            <a:ext cx="2308583" cy="1114404"/>
          </a:xfrm>
          <a:custGeom>
            <a:avLst/>
            <a:gdLst>
              <a:gd name="connsiteX0" fmla="*/ 462 w 2308583"/>
              <a:gd name="connsiteY0" fmla="*/ 1114404 h 1114404"/>
              <a:gd name="connsiteX1" fmla="*/ 2308583 w 2308583"/>
              <a:gd name="connsiteY1" fmla="*/ 1114404 h 1114404"/>
              <a:gd name="connsiteX2" fmla="*/ 2308583 w 2308583"/>
              <a:gd name="connsiteY2" fmla="*/ 0 h 1114404"/>
              <a:gd name="connsiteX3" fmla="*/ 2022607 w 2308583"/>
              <a:gd name="connsiteY3" fmla="*/ 0 h 1114404"/>
              <a:gd name="connsiteX4" fmla="*/ 2022607 w 2308583"/>
              <a:gd name="connsiteY4" fmla="*/ 843477 h 1114404"/>
              <a:gd name="connsiteX5" fmla="*/ 0 w 2308583"/>
              <a:gd name="connsiteY5" fmla="*/ 842545 h 1114404"/>
              <a:gd name="connsiteX6" fmla="*/ 462 w 2308583"/>
              <a:gd name="connsiteY6" fmla="*/ 1114404 h 111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8583" h="1114404">
                <a:moveTo>
                  <a:pt x="462" y="1114404"/>
                </a:moveTo>
                <a:lnTo>
                  <a:pt x="2308583" y="1114404"/>
                </a:lnTo>
                <a:lnTo>
                  <a:pt x="2308583" y="0"/>
                </a:lnTo>
                <a:lnTo>
                  <a:pt x="2022607" y="0"/>
                </a:lnTo>
                <a:lnTo>
                  <a:pt x="2022607" y="843477"/>
                </a:lnTo>
                <a:lnTo>
                  <a:pt x="0" y="842545"/>
                </a:lnTo>
                <a:cubicBezTo>
                  <a:pt x="923" y="936375"/>
                  <a:pt x="-462" y="1020574"/>
                  <a:pt x="462" y="1114404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1D6467-6462-81A0-025C-110F99F204F0}"/>
              </a:ext>
            </a:extLst>
          </p:cNvPr>
          <p:cNvSpPr txBox="1"/>
          <p:nvPr/>
        </p:nvSpPr>
        <p:spPr>
          <a:xfrm>
            <a:off x="105930" y="4958886"/>
            <a:ext cx="3609238" cy="1789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b="1" i="0" dirty="0">
                <a:effectLst/>
                <a:latin typeface="system-ui"/>
              </a:rPr>
              <a:t>Numerical Features Analysis for trends</a:t>
            </a:r>
            <a:endParaRPr lang="en-US" sz="1400" b="1" dirty="0">
              <a:latin typeface="system-u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latin typeface="system-ui"/>
              </a:rPr>
              <a:t>* Correlation between </a:t>
            </a:r>
            <a:r>
              <a:rPr lang="en-US" sz="1400" b="1" dirty="0" err="1">
                <a:latin typeface="system-ui"/>
              </a:rPr>
              <a:t>SalePrice</a:t>
            </a:r>
            <a:r>
              <a:rPr lang="en-US" sz="1400" b="1" dirty="0">
                <a:latin typeface="system-ui"/>
              </a:rPr>
              <a:t> and other variable in the dataset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863C81B4-5074-9B4C-1178-FCDEE607F7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6" y="719507"/>
            <a:ext cx="3779293" cy="3647084"/>
          </a:xfrm>
          <a:prstGeom prst="rect">
            <a:avLst/>
          </a:prstGeom>
        </p:spPr>
      </p:pic>
      <p:pic>
        <p:nvPicPr>
          <p:cNvPr id="13" name="Picture 12" descr="A diagram of a chart&#10;&#10;Description automatically generated">
            <a:extLst>
              <a:ext uri="{FF2B5EF4-FFF2-40B4-BE49-F238E27FC236}">
                <a16:creationId xmlns:a16="http://schemas.microsoft.com/office/drawing/2014/main" id="{EE6379A1-AAE7-551E-DDF1-610092EB67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442" y="891897"/>
            <a:ext cx="3286627" cy="4654138"/>
          </a:xfrm>
          <a:prstGeom prst="rect">
            <a:avLst/>
          </a:prstGeom>
        </p:spPr>
      </p:pic>
      <p:sp>
        <p:nvSpPr>
          <p:cNvPr id="41" name="Freeform 6">
            <a:extLst>
              <a:ext uri="{FF2B5EF4-FFF2-40B4-BE49-F238E27FC236}">
                <a16:creationId xmlns:a16="http://schemas.microsoft.com/office/drawing/2014/main" id="{FBF3780C-749F-4B50-9E1D-F2B1F6DBB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76833" y="2919002"/>
            <a:ext cx="2525072" cy="3398994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58BABF-16B2-668F-16A8-F3EA43C218FC}"/>
              </a:ext>
            </a:extLst>
          </p:cNvPr>
          <p:cNvSpPr txBox="1"/>
          <p:nvPr/>
        </p:nvSpPr>
        <p:spPr>
          <a:xfrm>
            <a:off x="192690" y="43665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effectLst/>
                <a:latin typeface="system-ui"/>
              </a:rPr>
              <a:t>Key insights (EDA)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4574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ue Warm">
    <a:dk1>
      <a:sysClr val="windowText" lastClr="000000"/>
    </a:dk1>
    <a:lt1>
      <a:sysClr val="window" lastClr="FFFFFF"/>
    </a:lt1>
    <a:dk2>
      <a:srgbClr val="242852"/>
    </a:dk2>
    <a:lt2>
      <a:srgbClr val="ACCBF9"/>
    </a:lt2>
    <a:accent1>
      <a:srgbClr val="4A66AC"/>
    </a:accent1>
    <a:accent2>
      <a:srgbClr val="629DD1"/>
    </a:accent2>
    <a:accent3>
      <a:srgbClr val="297FD5"/>
    </a:accent3>
    <a:accent4>
      <a:srgbClr val="7F8FA9"/>
    </a:accent4>
    <a:accent5>
      <a:srgbClr val="5AA2AE"/>
    </a:accent5>
    <a:accent6>
      <a:srgbClr val="9D90A0"/>
    </a:accent6>
    <a:hlink>
      <a:srgbClr val="9454C3"/>
    </a:hlink>
    <a:folHlink>
      <a:srgbClr val="3EBBF0"/>
    </a:folHlink>
  </a:clrScheme>
</a:themeOverride>
</file>

<file path=ppt/theme/themeOverride2.xml><?xml version="1.0" encoding="utf-8"?>
<a:themeOverride xmlns:a="http://schemas.openxmlformats.org/drawingml/2006/main">
  <a:clrScheme name="Blue Warm">
    <a:dk1>
      <a:sysClr val="windowText" lastClr="000000"/>
    </a:dk1>
    <a:lt1>
      <a:sysClr val="window" lastClr="FFFFFF"/>
    </a:lt1>
    <a:dk2>
      <a:srgbClr val="242852"/>
    </a:dk2>
    <a:lt2>
      <a:srgbClr val="ACCBF9"/>
    </a:lt2>
    <a:accent1>
      <a:srgbClr val="4A66AC"/>
    </a:accent1>
    <a:accent2>
      <a:srgbClr val="629DD1"/>
    </a:accent2>
    <a:accent3>
      <a:srgbClr val="297FD5"/>
    </a:accent3>
    <a:accent4>
      <a:srgbClr val="7F8FA9"/>
    </a:accent4>
    <a:accent5>
      <a:srgbClr val="5AA2AE"/>
    </a:accent5>
    <a:accent6>
      <a:srgbClr val="9D90A0"/>
    </a:accent6>
    <a:hlink>
      <a:srgbClr val="9454C3"/>
    </a:hlink>
    <a:folHlink>
      <a:srgbClr val="3EBBF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16901</TotalTime>
  <Words>528</Words>
  <Application>Microsoft Office PowerPoint</Application>
  <PresentationFormat>Widescreen</PresentationFormat>
  <Paragraphs>70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Amasis MT Pro Black</vt:lpstr>
      <vt:lpstr>Arial</vt:lpstr>
      <vt:lpstr>Brush Script MT</vt:lpstr>
      <vt:lpstr>Calibri</vt:lpstr>
      <vt:lpstr>Century Gothic</vt:lpstr>
      <vt:lpstr>Comic Sans MS</vt:lpstr>
      <vt:lpstr>Georgia</vt:lpstr>
      <vt:lpstr>Segoe UI Light</vt:lpstr>
      <vt:lpstr>system-ui</vt:lpstr>
      <vt:lpstr>Office Theme</vt:lpstr>
      <vt:lpstr>PowerPoint Presentation</vt:lpstr>
      <vt:lpstr>PROBLEM OVERVIEW</vt:lpstr>
      <vt:lpstr>OBJECTIVE</vt:lpstr>
      <vt:lpstr>PowerPoint Presentation</vt:lpstr>
      <vt:lpstr>PowerPoint Presentation</vt:lpstr>
      <vt:lpstr>* Numerical Features    </vt:lpstr>
      <vt:lpstr>* Numerical Features    </vt:lpstr>
      <vt:lpstr>categorical features and churn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Ehiabhi</dc:creator>
  <cp:lastModifiedBy>James Ehiabhi</cp:lastModifiedBy>
  <cp:revision>237</cp:revision>
  <dcterms:created xsi:type="dcterms:W3CDTF">2018-03-07T09:04:41Z</dcterms:created>
  <dcterms:modified xsi:type="dcterms:W3CDTF">2025-02-14T02:17:12Z</dcterms:modified>
</cp:coreProperties>
</file>